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70" r:id="rId6"/>
    <p:sldId id="261" r:id="rId7"/>
    <p:sldId id="260" r:id="rId8"/>
    <p:sldId id="259" r:id="rId9"/>
    <p:sldId id="264"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7AEA10-C355-4E33-89D1-208748EFF0C3}"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1042103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AEA10-C355-4E33-89D1-208748EFF0C3}"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4230259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AEA10-C355-4E33-89D1-208748EFF0C3}"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193758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7AEA10-C355-4E33-89D1-208748EFF0C3}"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2822751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F7AEA10-C355-4E33-89D1-208748EFF0C3}" type="datetimeFigureOut">
              <a:rPr lang="en-US" smtClean="0"/>
              <a:t>9/23/2020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1582200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7AEA10-C355-4E33-89D1-208748EFF0C3}"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297251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7AEA10-C355-4E33-89D1-208748EFF0C3}" type="datetimeFigureOut">
              <a:rPr lang="en-US" smtClean="0"/>
              <a:t>9/23/2020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2702218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7AEA10-C355-4E33-89D1-208748EFF0C3}" type="datetimeFigureOut">
              <a:rPr lang="en-US" smtClean="0"/>
              <a:t>9/23/2020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1627329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AEA10-C355-4E33-89D1-208748EFF0C3}" type="datetimeFigureOut">
              <a:rPr lang="en-US" smtClean="0"/>
              <a:t>9/23/2020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386500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7AEA10-C355-4E33-89D1-208748EFF0C3}"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1664076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F7AEA10-C355-4E33-89D1-208748EFF0C3}" type="datetimeFigureOut">
              <a:rPr lang="en-US" smtClean="0"/>
              <a:t>9/23/2020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58D855-8AC0-4900-9375-17819D9DE4CC}" type="slidenum">
              <a:rPr lang="en-US" smtClean="0"/>
              <a:t>‹#›</a:t>
            </a:fld>
            <a:endParaRPr lang="en-US"/>
          </a:p>
        </p:txBody>
      </p:sp>
    </p:spTree>
    <p:extLst>
      <p:ext uri="{BB962C8B-B14F-4D97-AF65-F5344CB8AC3E}">
        <p14:creationId xmlns:p14="http://schemas.microsoft.com/office/powerpoint/2010/main" val="29509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7AEA10-C355-4E33-89D1-208748EFF0C3}" type="datetimeFigureOut">
              <a:rPr lang="en-US" smtClean="0"/>
              <a:t>9/23/2020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8D855-8AC0-4900-9375-17819D9DE4CC}" type="slidenum">
              <a:rPr lang="en-US" smtClean="0"/>
              <a:t>‹#›</a:t>
            </a:fld>
            <a:endParaRPr lang="en-US"/>
          </a:p>
        </p:txBody>
      </p:sp>
    </p:spTree>
    <p:extLst>
      <p:ext uri="{BB962C8B-B14F-4D97-AF65-F5344CB8AC3E}">
        <p14:creationId xmlns:p14="http://schemas.microsoft.com/office/powerpoint/2010/main" val="3919282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b="1" cap="all" dirty="0" smtClean="0"/>
              <a:t>Foreign policy and national security of Kazakhstan </a:t>
            </a:r>
            <a:r>
              <a:rPr lang="en-US" sz="4400" b="1" dirty="0" smtClean="0"/>
              <a:t/>
            </a:r>
            <a:br>
              <a:rPr lang="en-US" sz="4400" b="1" dirty="0" smtClean="0"/>
            </a:br>
            <a:r>
              <a:rPr lang="en-US" sz="4400" b="1" dirty="0" smtClean="0"/>
              <a:t>lecture two </a:t>
            </a:r>
            <a:endParaRPr lang="en-US" sz="4400" b="1" dirty="0"/>
          </a:p>
        </p:txBody>
      </p:sp>
      <p:sp>
        <p:nvSpPr>
          <p:cNvPr id="3" name="Subtitle 2"/>
          <p:cNvSpPr>
            <a:spLocks noGrp="1"/>
          </p:cNvSpPr>
          <p:nvPr>
            <p:ph type="subTitle" idx="1"/>
          </p:nvPr>
        </p:nvSpPr>
        <p:spPr/>
        <p:txBody>
          <a:bodyPr/>
          <a:lstStyle/>
          <a:p>
            <a:r>
              <a:rPr lang="en-US" dirty="0" smtClean="0"/>
              <a:t>Marem Buzurtanova </a:t>
            </a:r>
          </a:p>
          <a:p>
            <a:r>
              <a:rPr lang="en-US" dirty="0" smtClean="0"/>
              <a:t>Almaty 2020</a:t>
            </a:r>
            <a:endParaRPr lang="en-US" dirty="0"/>
          </a:p>
        </p:txBody>
      </p:sp>
    </p:spTree>
    <p:extLst>
      <p:ext uri="{BB962C8B-B14F-4D97-AF65-F5344CB8AC3E}">
        <p14:creationId xmlns:p14="http://schemas.microsoft.com/office/powerpoint/2010/main" val="958162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35025"/>
          </a:xfrm>
        </p:spPr>
        <p:txBody>
          <a:bodyPr/>
          <a:lstStyle/>
          <a:p>
            <a:pPr algn="ctr"/>
            <a:r>
              <a:rPr lang="en-US" b="1" dirty="0" smtClean="0"/>
              <a:t>Home Task </a:t>
            </a:r>
            <a:endParaRPr lang="en-US" b="1" dirty="0"/>
          </a:p>
        </p:txBody>
      </p:sp>
      <p:sp>
        <p:nvSpPr>
          <p:cNvPr id="3" name="Content Placeholder 2"/>
          <p:cNvSpPr>
            <a:spLocks noGrp="1"/>
          </p:cNvSpPr>
          <p:nvPr>
            <p:ph idx="1"/>
          </p:nvPr>
        </p:nvSpPr>
        <p:spPr>
          <a:xfrm>
            <a:off x="514350" y="1200150"/>
            <a:ext cx="10839450" cy="5443537"/>
          </a:xfrm>
        </p:spPr>
        <p:txBody>
          <a:bodyPr>
            <a:normAutofit/>
          </a:bodyPr>
          <a:lstStyle/>
          <a:p>
            <a:pPr marL="0" indent="0">
              <a:buNone/>
            </a:pPr>
            <a:r>
              <a:rPr lang="en-US" sz="3200" b="1" cap="all" dirty="0" smtClean="0"/>
              <a:t>Read and remember, be ready to outline orally and/or in the written form:</a:t>
            </a:r>
            <a:endParaRPr lang="en-US" sz="3200" dirty="0"/>
          </a:p>
          <a:p>
            <a:pPr marL="0" indent="0">
              <a:buNone/>
            </a:pPr>
            <a:r>
              <a:rPr lang="en-US" sz="3200" dirty="0" smtClean="0"/>
              <a:t>1) 2020-2030 Foreign Policy Concept of Kazakhstan Chapter 5. Trends and Vision of Foreign Policy Development.</a:t>
            </a:r>
            <a:endParaRPr lang="en-US" sz="3200" dirty="0"/>
          </a:p>
          <a:p>
            <a:pPr marL="0" indent="0">
              <a:buNone/>
            </a:pPr>
            <a:r>
              <a:rPr lang="en-US" sz="3200" dirty="0" smtClean="0"/>
              <a:t>2) The </a:t>
            </a:r>
            <a:r>
              <a:rPr lang="en-US" sz="3200" dirty="0"/>
              <a:t>Law of the Republic of Kazakhstan “On International Treaties of the Republic of Kazakhstan”.</a:t>
            </a:r>
          </a:p>
          <a:p>
            <a:pPr marL="0" indent="0">
              <a:buNone/>
            </a:pPr>
            <a:r>
              <a:rPr lang="en-US" sz="3200" dirty="0" smtClean="0"/>
              <a:t>3) Kazakhstan’s foreign </a:t>
            </a:r>
            <a:r>
              <a:rPr lang="en-US" sz="3200" dirty="0"/>
              <a:t>policy and diplomatic accomplishments in its short time as an independent nation</a:t>
            </a:r>
            <a:r>
              <a:rPr lang="en-US" sz="3200" dirty="0" smtClean="0"/>
              <a:t>. https</a:t>
            </a:r>
            <a:r>
              <a:rPr lang="en-US" sz="3200" dirty="0"/>
              <a:t>://kazakhembus.com/foreign-policy/#:~:text=Kazakhstan's%20foreign%20policy%20underscores%20a,time%20as%20an%20independent%20nation.</a:t>
            </a:r>
            <a:endParaRPr lang="en-US" sz="3200"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4630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442913" y="1314450"/>
            <a:ext cx="11344275" cy="5243513"/>
          </a:xfrm>
        </p:spPr>
        <p:txBody>
          <a:bodyPr>
            <a:normAutofit/>
          </a:bodyPr>
          <a:lstStyle/>
          <a:p>
            <a:pPr marL="0" indent="0">
              <a:buNone/>
            </a:pPr>
            <a:r>
              <a:rPr lang="en-US" sz="4800" dirty="0" smtClean="0"/>
              <a:t> </a:t>
            </a:r>
            <a:r>
              <a:rPr lang="en-US" sz="4800" u="sng" dirty="0" smtClean="0"/>
              <a:t>Lecture Outline:</a:t>
            </a:r>
          </a:p>
          <a:p>
            <a:pPr marL="0" indent="0">
              <a:buNone/>
            </a:pPr>
            <a:r>
              <a:rPr lang="en-US" sz="4800" dirty="0" smtClean="0"/>
              <a:t>- legal framework;</a:t>
            </a:r>
          </a:p>
          <a:p>
            <a:pPr>
              <a:buFontTx/>
              <a:buChar char="-"/>
            </a:pPr>
            <a:r>
              <a:rPr lang="en-US" sz="4800" dirty="0" smtClean="0"/>
              <a:t>2020-2030 CONCEPT of the foreign policy of the Republic of Kazakhstan;</a:t>
            </a:r>
          </a:p>
          <a:p>
            <a:pPr>
              <a:buFontTx/>
              <a:buChar char="-"/>
            </a:pPr>
            <a:r>
              <a:rPr lang="en-US" sz="4800" dirty="0" smtClean="0"/>
              <a:t>Foreign Policy of Kazakhstan (Ministry of Foreign Affairs of Kazakhstan).</a:t>
            </a:r>
            <a:endParaRPr lang="en-US" sz="4800" dirty="0"/>
          </a:p>
        </p:txBody>
      </p:sp>
    </p:spTree>
    <p:extLst>
      <p:ext uri="{BB962C8B-B14F-4D97-AF65-F5344CB8AC3E}">
        <p14:creationId xmlns:p14="http://schemas.microsoft.com/office/powerpoint/2010/main" val="50567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423862" y="1100137"/>
            <a:ext cx="11344275" cy="5243513"/>
          </a:xfrm>
        </p:spPr>
        <p:txBody>
          <a:bodyPr>
            <a:noAutofit/>
          </a:bodyPr>
          <a:lstStyle/>
          <a:p>
            <a:pPr marL="0" indent="0">
              <a:buNone/>
            </a:pPr>
            <a:r>
              <a:rPr lang="en-US" sz="3200" b="1" cap="all" dirty="0"/>
              <a:t>R</a:t>
            </a:r>
            <a:r>
              <a:rPr lang="en-US" sz="3200" b="1" cap="all" dirty="0" smtClean="0"/>
              <a:t>egulatory </a:t>
            </a:r>
            <a:r>
              <a:rPr lang="en-US" sz="3200" b="1" cap="all" dirty="0"/>
              <a:t>L</a:t>
            </a:r>
            <a:r>
              <a:rPr lang="en-US" sz="3200" b="1" cap="all" dirty="0" smtClean="0"/>
              <a:t>egal Acts</a:t>
            </a:r>
            <a:endParaRPr lang="en-US" sz="3200" b="1" dirty="0" smtClean="0"/>
          </a:p>
          <a:p>
            <a:pPr marL="0" indent="0">
              <a:buNone/>
            </a:pPr>
            <a:r>
              <a:rPr lang="en-US" sz="3200" b="1" dirty="0" smtClean="0"/>
              <a:t>The Constitution of Kazakhstan</a:t>
            </a:r>
          </a:p>
          <a:p>
            <a:pPr marL="0" indent="0">
              <a:buNone/>
            </a:pPr>
            <a:r>
              <a:rPr lang="en-US" sz="3200" b="1" dirty="0" smtClean="0"/>
              <a:t>The Constitutional Law of the Republic of Kazakhstan “On the First President of the Republic of Kazakhstan – </a:t>
            </a:r>
            <a:r>
              <a:rPr lang="en-US" sz="3200" b="1" dirty="0" err="1" smtClean="0"/>
              <a:t>Yelbasy</a:t>
            </a:r>
            <a:r>
              <a:rPr lang="en-US" sz="3200" b="1" dirty="0" smtClean="0"/>
              <a:t>”.</a:t>
            </a:r>
          </a:p>
          <a:p>
            <a:pPr marL="0" indent="0">
              <a:buNone/>
            </a:pPr>
            <a:r>
              <a:rPr lang="en-US" sz="3200" b="1" dirty="0" smtClean="0"/>
              <a:t>The Law of the Republic of Kazakhstan "On the Diplomatic Service of the Republic of Kazakhstan."</a:t>
            </a:r>
          </a:p>
          <a:p>
            <a:pPr marL="0" indent="0">
              <a:buNone/>
            </a:pPr>
            <a:r>
              <a:rPr lang="en-US" sz="3200" b="1" dirty="0" smtClean="0"/>
              <a:t>The Law of the Republic of Kazakhstan “On International Treaties of the Republic of Kazakhstan”.</a:t>
            </a:r>
          </a:p>
          <a:p>
            <a:pPr marL="0" indent="0">
              <a:buNone/>
            </a:pPr>
            <a:r>
              <a:rPr lang="en-US" sz="3200" b="1" dirty="0" smtClean="0"/>
              <a:t>The Law of the Republic of Kazakhstan “On the National Security of the Republic of Kazakhstan”.</a:t>
            </a:r>
            <a:endParaRPr lang="en-US" sz="3200" b="1" dirty="0"/>
          </a:p>
        </p:txBody>
      </p:sp>
    </p:spTree>
    <p:extLst>
      <p:ext uri="{BB962C8B-B14F-4D97-AF65-F5344CB8AC3E}">
        <p14:creationId xmlns:p14="http://schemas.microsoft.com/office/powerpoint/2010/main" val="3215843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442913" y="1314450"/>
            <a:ext cx="11344275" cy="5243513"/>
          </a:xfrm>
        </p:spPr>
        <p:txBody>
          <a:bodyPr>
            <a:normAutofit fontScale="85000" lnSpcReduction="20000"/>
          </a:bodyPr>
          <a:lstStyle/>
          <a:p>
            <a:pPr marL="0" indent="0">
              <a:buNone/>
            </a:pPr>
            <a:r>
              <a:rPr lang="en-US" b="1" cap="all" dirty="0" smtClean="0"/>
              <a:t>Constitution of Kazakhstan </a:t>
            </a:r>
          </a:p>
          <a:p>
            <a:pPr marL="0" indent="0">
              <a:buNone/>
            </a:pPr>
            <a:r>
              <a:rPr lang="en-US" b="1" dirty="0" smtClean="0"/>
              <a:t>Article 2</a:t>
            </a:r>
          </a:p>
          <a:p>
            <a:pPr marL="0" indent="0">
              <a:buNone/>
            </a:pPr>
            <a:r>
              <a:rPr lang="en-US" b="1" dirty="0" smtClean="0"/>
              <a:t>2. The sovereignty of the Republic shall cover the whole of its territory. The state shall ensure the integrity, inviolability, and inalienability of its territory.</a:t>
            </a:r>
          </a:p>
          <a:p>
            <a:pPr marL="0" indent="0">
              <a:buNone/>
            </a:pPr>
            <a:r>
              <a:rPr lang="en-US" b="1" dirty="0" smtClean="0"/>
              <a:t>Article 4</a:t>
            </a:r>
          </a:p>
          <a:p>
            <a:pPr marL="0" indent="0">
              <a:buNone/>
            </a:pPr>
            <a:r>
              <a:rPr lang="en-US" b="1" dirty="0" smtClean="0"/>
              <a:t>1. The provisions of the Constitution, the laws corresponding to it, other regulatory and legal acts, </a:t>
            </a:r>
            <a:r>
              <a:rPr lang="en-US" b="1" u="sng" dirty="0" smtClean="0"/>
              <a:t>international agreements </a:t>
            </a:r>
            <a:r>
              <a:rPr lang="en-US" b="1" dirty="0" smtClean="0"/>
              <a:t>and other commitments of the Republic, as well as regulatory resolutions of the Constitutional Council and the Supreme Court of the Republic, shall be the functioning law in the Republic of Kazakhstan.</a:t>
            </a:r>
          </a:p>
          <a:p>
            <a:pPr marL="0" indent="0">
              <a:buNone/>
            </a:pPr>
            <a:r>
              <a:rPr lang="en-US" b="1" dirty="0" smtClean="0"/>
              <a:t>3. </a:t>
            </a:r>
            <a:r>
              <a:rPr lang="en-US" b="1" u="sng" dirty="0" smtClean="0"/>
              <a:t>International agreements ratified by the Republic have primacy over its laws</a:t>
            </a:r>
            <a:r>
              <a:rPr lang="en-US" b="1" dirty="0" smtClean="0"/>
              <a:t>. The legislation of the Republic </a:t>
            </a:r>
            <a:r>
              <a:rPr lang="en-US" b="1" u="sng" dirty="0" smtClean="0"/>
              <a:t>determines the procedure and conditions of operation of international agreements </a:t>
            </a:r>
            <a:r>
              <a:rPr lang="en-US" b="1" dirty="0" smtClean="0"/>
              <a:t>in the territory of the Republic of Kazakhstan to which Kazakhstan is a party.</a:t>
            </a:r>
          </a:p>
          <a:p>
            <a:pPr marL="0" indent="0">
              <a:buNone/>
            </a:pPr>
            <a:r>
              <a:rPr lang="en-US" b="1" dirty="0" smtClean="0"/>
              <a:t>4. All laws and </a:t>
            </a:r>
            <a:r>
              <a:rPr lang="en-US" b="1" u="sng" dirty="0" smtClean="0"/>
              <a:t>international agreements, where the Republic is a party, shall be published</a:t>
            </a:r>
            <a:r>
              <a:rPr lang="en-US" b="1" dirty="0" smtClean="0"/>
              <a:t>. Official publication of regulatory and legal acts, dealing with the rights, freedoms, and responsibilities of citizens shall be the necessary condition for their application.</a:t>
            </a:r>
            <a:endParaRPr lang="en-US" b="1" dirty="0"/>
          </a:p>
        </p:txBody>
      </p:sp>
    </p:spTree>
    <p:extLst>
      <p:ext uri="{BB962C8B-B14F-4D97-AF65-F5344CB8AC3E}">
        <p14:creationId xmlns:p14="http://schemas.microsoft.com/office/powerpoint/2010/main" val="1803798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347179" y="1314450"/>
            <a:ext cx="11719315" cy="5243513"/>
          </a:xfrm>
        </p:spPr>
        <p:txBody>
          <a:bodyPr>
            <a:noAutofit/>
          </a:bodyPr>
          <a:lstStyle/>
          <a:p>
            <a:pPr marL="0" indent="0">
              <a:buNone/>
            </a:pPr>
            <a:r>
              <a:rPr lang="en-US" sz="3200" b="1" dirty="0" smtClean="0"/>
              <a:t>Does Kazakhstan a foreign policy concept/doctrine (FPC) ?</a:t>
            </a:r>
          </a:p>
          <a:p>
            <a:pPr marL="0" indent="0">
              <a:buNone/>
            </a:pPr>
            <a:r>
              <a:rPr lang="en-US" sz="3200" b="1" dirty="0" smtClean="0"/>
              <a:t>If yes, who do you think develops such a document?</a:t>
            </a:r>
          </a:p>
          <a:p>
            <a:pPr marL="0" indent="0">
              <a:buNone/>
            </a:pPr>
            <a:r>
              <a:rPr lang="en-US" sz="3200" b="1" dirty="0" smtClean="0"/>
              <a:t>What legal status such a document may have? </a:t>
            </a:r>
          </a:p>
          <a:p>
            <a:pPr marL="0" indent="0">
              <a:buNone/>
            </a:pPr>
            <a:endParaRPr lang="en-US" sz="3200" b="1" dirty="0"/>
          </a:p>
          <a:p>
            <a:pPr marL="0" indent="0">
              <a:buNone/>
            </a:pPr>
            <a:r>
              <a:rPr lang="en-US" sz="3200" b="1" dirty="0" smtClean="0"/>
              <a:t>What do you think are the major international trends according the FPC?</a:t>
            </a:r>
          </a:p>
          <a:p>
            <a:pPr marL="0" indent="0">
              <a:buNone/>
            </a:pPr>
            <a:r>
              <a:rPr lang="en-US" sz="3200" b="1" dirty="0" smtClean="0"/>
              <a:t>What are the principles the FPC is based on?</a:t>
            </a:r>
          </a:p>
          <a:p>
            <a:pPr marL="0" indent="0">
              <a:buNone/>
            </a:pPr>
            <a:r>
              <a:rPr lang="en-US" sz="3200" b="1" dirty="0" smtClean="0"/>
              <a:t>What are the goals and objectives of FPC?</a:t>
            </a:r>
          </a:p>
          <a:p>
            <a:pPr marL="0" indent="0">
              <a:buNone/>
            </a:pPr>
            <a:endParaRPr lang="en-US" sz="3200" dirty="0"/>
          </a:p>
        </p:txBody>
      </p:sp>
    </p:spTree>
    <p:extLst>
      <p:ext uri="{BB962C8B-B14F-4D97-AF65-F5344CB8AC3E}">
        <p14:creationId xmlns:p14="http://schemas.microsoft.com/office/powerpoint/2010/main" val="2034211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442913" y="1314450"/>
            <a:ext cx="11344275" cy="5243513"/>
          </a:xfrm>
        </p:spPr>
        <p:txBody>
          <a:bodyPr>
            <a:normAutofit fontScale="92500" lnSpcReduction="10000"/>
          </a:bodyPr>
          <a:lstStyle/>
          <a:p>
            <a:pPr marL="0" indent="0">
              <a:buNone/>
            </a:pPr>
            <a:r>
              <a:rPr lang="en-US" cap="all" dirty="0" smtClean="0"/>
              <a:t>CONCEPT of the foreign policy of the Republic of Kazakhstan for 2020-2030 </a:t>
            </a:r>
            <a:r>
              <a:rPr lang="en-US" dirty="0" smtClean="0"/>
              <a:t>Approved by Decree of the President of the Republic of Kazakhstan of March 6, 2020 № 280 </a:t>
            </a:r>
            <a:r>
              <a:rPr lang="en-US" cap="all" dirty="0" smtClean="0"/>
              <a:t>Chapter </a:t>
            </a:r>
            <a:r>
              <a:rPr lang="en-US" cap="all" dirty="0"/>
              <a:t>1. Analysis of the current situation</a:t>
            </a:r>
          </a:p>
          <a:p>
            <a:pPr lvl="0"/>
            <a:r>
              <a:rPr lang="en-US" dirty="0"/>
              <a:t>complex transformation of international relations system:</a:t>
            </a:r>
          </a:p>
          <a:p>
            <a:pPr lvl="0"/>
            <a:r>
              <a:rPr lang="en-US" dirty="0"/>
              <a:t>crisis of confidence, of multilateral security institutions, of preventive diplomacy and conflict resolution mechanisms;</a:t>
            </a:r>
          </a:p>
          <a:p>
            <a:pPr lvl="0"/>
            <a:r>
              <a:rPr lang="en-US" dirty="0"/>
              <a:t>erosion of the fundamental principles of international law, </a:t>
            </a:r>
          </a:p>
          <a:p>
            <a:pPr lvl="0"/>
            <a:r>
              <a:rPr lang="en-US" dirty="0"/>
              <a:t>two main trends - globalism and nationalism;</a:t>
            </a:r>
          </a:p>
          <a:p>
            <a:pPr lvl="0"/>
            <a:r>
              <a:rPr lang="en-US" dirty="0"/>
              <a:t>traditional security challenges and threats: terrorism, extremism, arms race, climate change;</a:t>
            </a:r>
          </a:p>
          <a:p>
            <a:pPr lvl="0"/>
            <a:r>
              <a:rPr lang="en-US" dirty="0"/>
              <a:t>threats for information and communication technologies;</a:t>
            </a:r>
          </a:p>
          <a:p>
            <a:pPr lvl="0"/>
            <a:r>
              <a:rPr lang="en-US" dirty="0"/>
              <a:t>crisis of </a:t>
            </a:r>
            <a:r>
              <a:rPr lang="en-US" dirty="0" err="1"/>
              <a:t>globalisation</a:t>
            </a:r>
            <a:r>
              <a:rPr lang="en-US" dirty="0"/>
              <a:t> and the international trading system;</a:t>
            </a:r>
          </a:p>
          <a:p>
            <a:pPr lvl="0"/>
            <a:r>
              <a:rPr lang="en-US" dirty="0"/>
              <a:t>economic and technological gap between countries.</a:t>
            </a:r>
          </a:p>
          <a:p>
            <a:pPr marL="0" indent="0">
              <a:buNone/>
            </a:pPr>
            <a:endParaRPr lang="en-US" dirty="0" smtClean="0"/>
          </a:p>
        </p:txBody>
      </p:sp>
    </p:spTree>
    <p:extLst>
      <p:ext uri="{BB962C8B-B14F-4D97-AF65-F5344CB8AC3E}">
        <p14:creationId xmlns:p14="http://schemas.microsoft.com/office/powerpoint/2010/main" val="2617894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442913" y="1314450"/>
            <a:ext cx="11344275" cy="5243513"/>
          </a:xfrm>
        </p:spPr>
        <p:txBody>
          <a:bodyPr>
            <a:normAutofit lnSpcReduction="10000"/>
          </a:bodyPr>
          <a:lstStyle/>
          <a:p>
            <a:pPr marL="0" indent="0">
              <a:buNone/>
            </a:pPr>
            <a:r>
              <a:rPr lang="en-US" sz="3600" b="1" dirty="0"/>
              <a:t>Chapter 3. Basic foreign policy principles</a:t>
            </a:r>
            <a:endParaRPr lang="en-US" sz="3600" dirty="0"/>
          </a:p>
          <a:p>
            <a:pPr marL="0" indent="0">
              <a:buNone/>
            </a:pPr>
            <a:r>
              <a:rPr lang="en-US" sz="3600" dirty="0" smtClean="0"/>
              <a:t>1</a:t>
            </a:r>
            <a:r>
              <a:rPr lang="en-US" sz="3600" dirty="0"/>
              <a:t>) The </a:t>
            </a:r>
            <a:r>
              <a:rPr lang="en-US" sz="3600" dirty="0" smtClean="0"/>
              <a:t>continuity;</a:t>
            </a:r>
            <a:endParaRPr lang="en-US" sz="3600" dirty="0"/>
          </a:p>
          <a:p>
            <a:pPr marL="0" indent="0">
              <a:buNone/>
            </a:pPr>
            <a:r>
              <a:rPr lang="en-US" sz="3600" dirty="0"/>
              <a:t>2) </a:t>
            </a:r>
            <a:r>
              <a:rPr lang="en-US" sz="3600" dirty="0" smtClean="0"/>
              <a:t>a </a:t>
            </a:r>
            <a:r>
              <a:rPr lang="en-US" sz="3600" dirty="0"/>
              <a:t>stable, fair and democratic world </a:t>
            </a:r>
            <a:r>
              <a:rPr lang="en-US" sz="3600" dirty="0" smtClean="0"/>
              <a:t>order;</a:t>
            </a:r>
            <a:endParaRPr lang="en-US" sz="3600" dirty="0"/>
          </a:p>
          <a:p>
            <a:pPr marL="0" indent="0">
              <a:buNone/>
            </a:pPr>
            <a:r>
              <a:rPr lang="en-US" sz="3600" dirty="0"/>
              <a:t>3) </a:t>
            </a:r>
            <a:r>
              <a:rPr lang="en-US" sz="3600" dirty="0" smtClean="0"/>
              <a:t>external </a:t>
            </a:r>
            <a:r>
              <a:rPr lang="en-US" sz="3600" dirty="0"/>
              <a:t>openness of the state, </a:t>
            </a:r>
            <a:r>
              <a:rPr lang="en-US" sz="3600" dirty="0" err="1" smtClean="0"/>
              <a:t>favourable</a:t>
            </a:r>
            <a:r>
              <a:rPr lang="en-US" sz="3600" dirty="0" smtClean="0"/>
              <a:t> </a:t>
            </a:r>
            <a:r>
              <a:rPr lang="en-US" sz="3600" dirty="0"/>
              <a:t>external conditions </a:t>
            </a:r>
            <a:r>
              <a:rPr lang="en-US" sz="3600" dirty="0" smtClean="0"/>
              <a:t>for </a:t>
            </a:r>
            <a:r>
              <a:rPr lang="en-US" sz="3600" dirty="0"/>
              <a:t>the welfare of Kazakh </a:t>
            </a:r>
            <a:r>
              <a:rPr lang="en-US" sz="3600" dirty="0" smtClean="0"/>
              <a:t>citizens;</a:t>
            </a:r>
            <a:endParaRPr lang="en-US" sz="3600" dirty="0"/>
          </a:p>
          <a:p>
            <a:pPr marL="0" indent="0">
              <a:buNone/>
            </a:pPr>
            <a:r>
              <a:rPr lang="en-US" sz="3600" dirty="0"/>
              <a:t>4) </a:t>
            </a:r>
            <a:r>
              <a:rPr lang="en-US" sz="3600" u="sng" dirty="0"/>
              <a:t>Multi-vector, pragmatic and pro-active </a:t>
            </a:r>
            <a:r>
              <a:rPr lang="en-US" sz="3600" u="sng" dirty="0" smtClean="0"/>
              <a:t>policy;</a:t>
            </a:r>
            <a:endParaRPr lang="en-US" sz="3600" u="sng" dirty="0"/>
          </a:p>
          <a:p>
            <a:pPr marL="0" indent="0">
              <a:buNone/>
            </a:pPr>
            <a:r>
              <a:rPr lang="en-US" sz="3600" dirty="0"/>
              <a:t>5) </a:t>
            </a:r>
            <a:r>
              <a:rPr lang="en-US" sz="3600" dirty="0" smtClean="0"/>
              <a:t>Multilateralism;</a:t>
            </a:r>
            <a:endParaRPr lang="en-US" sz="3600" dirty="0"/>
          </a:p>
          <a:p>
            <a:pPr marL="0" indent="0">
              <a:buNone/>
            </a:pPr>
            <a:r>
              <a:rPr lang="en-US" sz="3600" dirty="0"/>
              <a:t>6) N</a:t>
            </a:r>
            <a:r>
              <a:rPr lang="en-US" sz="3600" dirty="0" smtClean="0"/>
              <a:t>exus </a:t>
            </a:r>
            <a:r>
              <a:rPr lang="en-US" sz="3600" dirty="0"/>
              <a:t>between security and development at the national, regional and global </a:t>
            </a:r>
            <a:r>
              <a:rPr lang="en-US" sz="3600" dirty="0" smtClean="0"/>
              <a:t>levels.</a:t>
            </a:r>
            <a:endParaRPr lang="en-US" sz="3600" dirty="0"/>
          </a:p>
          <a:p>
            <a:endParaRPr lang="en-US" dirty="0"/>
          </a:p>
        </p:txBody>
      </p:sp>
    </p:spTree>
    <p:extLst>
      <p:ext uri="{BB962C8B-B14F-4D97-AF65-F5344CB8AC3E}">
        <p14:creationId xmlns:p14="http://schemas.microsoft.com/office/powerpoint/2010/main" val="1330700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347179" y="1314450"/>
            <a:ext cx="11719315" cy="5243513"/>
          </a:xfrm>
        </p:spPr>
        <p:txBody>
          <a:bodyPr>
            <a:noAutofit/>
          </a:bodyPr>
          <a:lstStyle/>
          <a:p>
            <a:pPr marL="0" indent="0">
              <a:buNone/>
            </a:pPr>
            <a:r>
              <a:rPr lang="en-US" sz="3200" dirty="0"/>
              <a:t>Chapter 4. Goals and objectives of the foreign policy</a:t>
            </a:r>
          </a:p>
          <a:p>
            <a:pPr marL="0" indent="0">
              <a:buNone/>
            </a:pPr>
            <a:r>
              <a:rPr lang="en-US" sz="3200" dirty="0" smtClean="0"/>
              <a:t>1</a:t>
            </a:r>
            <a:r>
              <a:rPr lang="en-US" sz="3200" dirty="0"/>
              <a:t>) Strengthening the independence, state sovereignty and territorial </a:t>
            </a:r>
            <a:r>
              <a:rPr lang="en-US" sz="3200" dirty="0" smtClean="0"/>
              <a:t>integrity;</a:t>
            </a:r>
            <a:endParaRPr lang="en-US" sz="3200" dirty="0"/>
          </a:p>
          <a:p>
            <a:pPr marL="0" indent="0">
              <a:buNone/>
            </a:pPr>
            <a:r>
              <a:rPr lang="en-US" sz="3200" dirty="0"/>
              <a:t>2) L</a:t>
            </a:r>
            <a:r>
              <a:rPr lang="en-US" sz="3200" dirty="0" smtClean="0"/>
              <a:t>eading </a:t>
            </a:r>
            <a:r>
              <a:rPr lang="en-US" sz="3200" dirty="0"/>
              <a:t>positions </a:t>
            </a:r>
            <a:r>
              <a:rPr lang="en-US" sz="3200" dirty="0" smtClean="0"/>
              <a:t>and </a:t>
            </a:r>
            <a:r>
              <a:rPr lang="en-US" sz="3200" dirty="0"/>
              <a:t>long-term interests of Kazakhstan in </a:t>
            </a:r>
            <a:r>
              <a:rPr lang="en-US" sz="3200" dirty="0" smtClean="0"/>
              <a:t>Central Asia;</a:t>
            </a:r>
            <a:endParaRPr lang="en-US" sz="3200" dirty="0"/>
          </a:p>
          <a:p>
            <a:pPr marL="0" indent="0">
              <a:buNone/>
            </a:pPr>
            <a:r>
              <a:rPr lang="en-US" sz="3200" dirty="0"/>
              <a:t>3) </a:t>
            </a:r>
            <a:r>
              <a:rPr lang="en-US" sz="3200" dirty="0" smtClean="0"/>
              <a:t> Active </a:t>
            </a:r>
            <a:r>
              <a:rPr lang="en-US" sz="3200" dirty="0"/>
              <a:t>and responsible member in the international </a:t>
            </a:r>
            <a:r>
              <a:rPr lang="en-US" sz="3200" dirty="0" smtClean="0"/>
              <a:t>community;</a:t>
            </a:r>
            <a:endParaRPr lang="en-US" sz="3200" dirty="0"/>
          </a:p>
          <a:p>
            <a:pPr marL="0" indent="0">
              <a:buNone/>
            </a:pPr>
            <a:r>
              <a:rPr lang="en-US" sz="3200" dirty="0"/>
              <a:t>4) F</a:t>
            </a:r>
            <a:r>
              <a:rPr lang="en-US" sz="3200" dirty="0" smtClean="0"/>
              <a:t>riendly</a:t>
            </a:r>
            <a:r>
              <a:rPr lang="en-US" sz="3200" dirty="0"/>
              <a:t>, </a:t>
            </a:r>
            <a:r>
              <a:rPr lang="en-US" sz="3200" dirty="0" smtClean="0"/>
              <a:t>mutually beneficial bilateral and multilateral relations;</a:t>
            </a:r>
            <a:endParaRPr lang="en-US" sz="3200" dirty="0"/>
          </a:p>
          <a:p>
            <a:pPr marL="0" indent="0">
              <a:buNone/>
            </a:pPr>
            <a:r>
              <a:rPr lang="en-US" sz="3200" dirty="0"/>
              <a:t>5) I</a:t>
            </a:r>
            <a:r>
              <a:rPr lang="en-US" sz="3200" dirty="0" smtClean="0"/>
              <a:t>ncrease </a:t>
            </a:r>
            <a:r>
              <a:rPr lang="en-US" sz="3200" dirty="0"/>
              <a:t>the competitiveness of the national </a:t>
            </a:r>
            <a:r>
              <a:rPr lang="en-US" sz="3200" dirty="0" smtClean="0"/>
              <a:t>economy;</a:t>
            </a:r>
            <a:endParaRPr lang="en-US" sz="3200" dirty="0"/>
          </a:p>
          <a:p>
            <a:pPr marL="0" indent="0">
              <a:buNone/>
            </a:pPr>
            <a:r>
              <a:rPr lang="en-US" sz="3200" dirty="0"/>
              <a:t>6) U</a:t>
            </a:r>
            <a:r>
              <a:rPr lang="en-US" sz="3200" dirty="0" smtClean="0"/>
              <a:t>nity </a:t>
            </a:r>
            <a:r>
              <a:rPr lang="en-US" sz="3200" dirty="0"/>
              <a:t>of the multiethnic people of </a:t>
            </a:r>
            <a:r>
              <a:rPr lang="en-US" sz="3200" dirty="0" smtClean="0"/>
              <a:t>Kazakhstan;</a:t>
            </a:r>
            <a:endParaRPr lang="en-US" sz="3200" dirty="0"/>
          </a:p>
          <a:p>
            <a:pPr marL="0" indent="0">
              <a:buNone/>
            </a:pPr>
            <a:r>
              <a:rPr lang="en-US" sz="3200" dirty="0"/>
              <a:t>7) P</a:t>
            </a:r>
            <a:r>
              <a:rPr lang="en-US" sz="3200" dirty="0" smtClean="0"/>
              <a:t>ractical </a:t>
            </a:r>
            <a:r>
              <a:rPr lang="en-US" sz="3200" dirty="0"/>
              <a:t>interests of citizens of Kazakhstan and national </a:t>
            </a:r>
            <a:r>
              <a:rPr lang="en-US" sz="3200" dirty="0" smtClean="0"/>
              <a:t>business.</a:t>
            </a:r>
            <a:endParaRPr lang="en-US" sz="3200" dirty="0"/>
          </a:p>
        </p:txBody>
      </p:sp>
    </p:spTree>
    <p:extLst>
      <p:ext uri="{BB962C8B-B14F-4D97-AF65-F5344CB8AC3E}">
        <p14:creationId xmlns:p14="http://schemas.microsoft.com/office/powerpoint/2010/main" val="680755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49325"/>
          </a:xfrm>
        </p:spPr>
        <p:txBody>
          <a:bodyPr>
            <a:normAutofit/>
          </a:bodyPr>
          <a:lstStyle/>
          <a:p>
            <a:pPr algn="r"/>
            <a:r>
              <a:rPr lang="en-US" sz="2800" b="1" cap="all" dirty="0" smtClean="0"/>
              <a:t>Foreign policy and national security of Kazakhstan </a:t>
            </a:r>
            <a:r>
              <a:rPr lang="en-US" sz="2800" b="1" dirty="0" smtClean="0"/>
              <a:t/>
            </a:r>
            <a:br>
              <a:rPr lang="en-US" sz="2800" b="1" dirty="0" smtClean="0"/>
            </a:br>
            <a:r>
              <a:rPr lang="en-US" sz="2800" b="1" dirty="0" smtClean="0"/>
              <a:t>lecture two</a:t>
            </a:r>
            <a:endParaRPr lang="en-US" sz="2800" b="1" dirty="0"/>
          </a:p>
        </p:txBody>
      </p:sp>
      <p:sp>
        <p:nvSpPr>
          <p:cNvPr id="3" name="Content Placeholder 2"/>
          <p:cNvSpPr>
            <a:spLocks noGrp="1"/>
          </p:cNvSpPr>
          <p:nvPr>
            <p:ph idx="1"/>
          </p:nvPr>
        </p:nvSpPr>
        <p:spPr>
          <a:xfrm>
            <a:off x="347179" y="1314450"/>
            <a:ext cx="11719315" cy="5243513"/>
          </a:xfrm>
        </p:spPr>
        <p:txBody>
          <a:bodyPr>
            <a:noAutofit/>
          </a:bodyPr>
          <a:lstStyle/>
          <a:p>
            <a:pPr marL="0" indent="0">
              <a:buNone/>
            </a:pPr>
            <a:r>
              <a:rPr lang="en-US" b="1" dirty="0"/>
              <a:t>MINISTRY OF FOREIGN </a:t>
            </a:r>
            <a:r>
              <a:rPr lang="en-US" b="1" dirty="0" smtClean="0"/>
              <a:t>AFFAIRS </a:t>
            </a:r>
            <a:r>
              <a:rPr lang="en-US" b="1" dirty="0"/>
              <a:t>OF KAZAKHSTAN </a:t>
            </a:r>
          </a:p>
          <a:p>
            <a:pPr marL="0" indent="0">
              <a:buNone/>
            </a:pPr>
            <a:r>
              <a:rPr lang="en-US" b="1" dirty="0"/>
              <a:t>Kazakhstan’s a large country with roots in both Europe and Asia with nomadic heritage and commercial history (Silk Road) guides its multi-vectored foreign-policy and economic diplomacy</a:t>
            </a:r>
            <a:r>
              <a:rPr lang="en-US" b="1" dirty="0" smtClean="0"/>
              <a:t>.</a:t>
            </a:r>
            <a:endParaRPr lang="en-US" b="1" dirty="0"/>
          </a:p>
          <a:p>
            <a:pPr marL="0" indent="0">
              <a:buNone/>
            </a:pPr>
            <a:r>
              <a:rPr lang="en-US" b="1" dirty="0"/>
              <a:t>Kazakhstan is an impartial nation with a foreign policy committed to strong, long-lasting alliances, partnerships, and friendships based on mutual respect</a:t>
            </a:r>
            <a:r>
              <a:rPr lang="en-US" b="1" dirty="0" smtClean="0"/>
              <a:t>.</a:t>
            </a:r>
            <a:endParaRPr lang="en-US" b="1" dirty="0"/>
          </a:p>
          <a:p>
            <a:pPr marL="0" indent="0">
              <a:buNone/>
            </a:pPr>
            <a:r>
              <a:rPr lang="en-US" b="1" dirty="0"/>
              <a:t>Kazakhstan’s accomplishments since independence:</a:t>
            </a:r>
          </a:p>
          <a:p>
            <a:pPr marL="0" indent="0">
              <a:buNone/>
            </a:pPr>
            <a:r>
              <a:rPr lang="en-US" b="1" dirty="0"/>
              <a:t>-	Nuclear Nonproliferation &amp; Security;</a:t>
            </a:r>
          </a:p>
          <a:p>
            <a:pPr marL="0" indent="0">
              <a:buNone/>
            </a:pPr>
            <a:r>
              <a:rPr lang="en-US" b="1" dirty="0"/>
              <a:t>-	International Organizations;</a:t>
            </a:r>
          </a:p>
          <a:p>
            <a:pPr marL="0" indent="0">
              <a:buNone/>
            </a:pPr>
            <a:r>
              <a:rPr lang="en-US" b="1" dirty="0"/>
              <a:t>-	Regional Stability &amp; Security;</a:t>
            </a:r>
          </a:p>
          <a:p>
            <a:pPr marL="0" indent="0">
              <a:buNone/>
            </a:pPr>
            <a:r>
              <a:rPr lang="en-US" b="1" dirty="0"/>
              <a:t>-	Counter-Terrorism.</a:t>
            </a:r>
          </a:p>
          <a:p>
            <a:pPr marL="0" indent="0">
              <a:buNone/>
            </a:pPr>
            <a:endParaRPr lang="en-US" sz="3200" dirty="0"/>
          </a:p>
        </p:txBody>
      </p:sp>
      <p:sp>
        <p:nvSpPr>
          <p:cNvPr id="4" name="Action Button: Help 3">
            <a:hlinkClick r:id="" action="ppaction://noaction" highlightClick="1"/>
          </p:cNvPr>
          <p:cNvSpPr/>
          <p:nvPr/>
        </p:nvSpPr>
        <p:spPr>
          <a:xfrm>
            <a:off x="6657975" y="5272087"/>
            <a:ext cx="1042416" cy="1042416"/>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7924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733</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Foreign policy and national security of Kazakhstan  lecture two </vt:lpstr>
      <vt:lpstr>Foreign policy and national security of Kazakhstan  lecture two</vt:lpstr>
      <vt:lpstr>Foreign policy and national security of Kazakhstan  lecture two</vt:lpstr>
      <vt:lpstr>Foreign policy and national security of Kazakhstan  lecture two</vt:lpstr>
      <vt:lpstr>Foreign policy and national security of Kazakhstan  lecture two</vt:lpstr>
      <vt:lpstr>Foreign policy and national security of Kazakhstan  lecture two</vt:lpstr>
      <vt:lpstr>Foreign policy and national security of Kazakhstan  lecture two</vt:lpstr>
      <vt:lpstr>Foreign policy and national security of Kazakhstan  lecture two</vt:lpstr>
      <vt:lpstr>Foreign policy and national security of Kazakhstan  lecture two</vt:lpstr>
      <vt:lpstr>Home Task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lecture two</dc:title>
  <dc:creator>Marem Buzurtanova</dc:creator>
  <cp:lastModifiedBy>Marem Buzurtanova</cp:lastModifiedBy>
  <cp:revision>10</cp:revision>
  <dcterms:created xsi:type="dcterms:W3CDTF">2020-09-17T01:20:40Z</dcterms:created>
  <dcterms:modified xsi:type="dcterms:W3CDTF">2020-09-23T11:15:30Z</dcterms:modified>
</cp:coreProperties>
</file>